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9" r:id="rId5"/>
    <p:sldId id="262" r:id="rId6"/>
    <p:sldId id="264" r:id="rId7"/>
    <p:sldId id="269" r:id="rId8"/>
    <p:sldId id="276" r:id="rId9"/>
    <p:sldId id="277" r:id="rId10"/>
    <p:sldId id="263" r:id="rId11"/>
    <p:sldId id="267" r:id="rId12"/>
    <p:sldId id="266" r:id="rId13"/>
    <p:sldId id="268" r:id="rId14"/>
    <p:sldId id="270" r:id="rId15"/>
    <p:sldId id="271" r:id="rId16"/>
    <p:sldId id="273" r:id="rId17"/>
    <p:sldId id="274" r:id="rId18"/>
    <p:sldId id="275" r:id="rId19"/>
    <p:sldId id="272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" initials="П" lastIdx="1" clrIdx="0">
    <p:extLst>
      <p:ext uri="{19B8F6BF-5375-455C-9EA6-DF929625EA0E}">
        <p15:presenceInfo xmlns:p15="http://schemas.microsoft.com/office/powerpoint/2012/main" userId="Пользовател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49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55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77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89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5849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232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35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48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85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4635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2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3FEF2CE-495D-4044-88A7-A856E7173901}" type="datetimeFigureOut">
              <a:rPr lang="ru-RU" smtClean="0"/>
              <a:t>13.09.2022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15AA6-1F62-4447-B854-051A5A7E9C1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294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simbirsoft/blog/317916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alight.com.ua/baza-znaniy/spiralnaya-model-spiral-model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15045" y="5940007"/>
            <a:ext cx="8045373" cy="742279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 №1</a:t>
            </a:r>
          </a:p>
        </p:txBody>
      </p:sp>
    </p:spTree>
    <p:extLst>
      <p:ext uri="{BB962C8B-B14F-4D97-AF65-F5344CB8AC3E}">
        <p14:creationId xmlns:p14="http://schemas.microsoft.com/office/powerpoint/2010/main" val="1011337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3278" y="496685"/>
            <a:ext cx="3510822" cy="950027"/>
          </a:xfrm>
        </p:spPr>
        <p:txBody>
          <a:bodyPr/>
          <a:lstStyle/>
          <a:p>
            <a:pPr algn="ctr"/>
            <a:r>
              <a:rPr lang="en-US" dirty="0"/>
              <a:t>AGILE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435600" y="5233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Семейство гибких методологий буквально ворвалось на софтверную сцену и перевернуло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всё с ног наголову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Борис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Вольфсон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08182" y="3006805"/>
            <a:ext cx="54450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Manifesto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Люди и взаимодействия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важнее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процессов и инструментов,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Работающие продукты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важнее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исчерпывающей документации,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Сотрудничество с заказчиком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важнее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проработки деталей контракта,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Готовность к изменениям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важнее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следования первоначальному плану.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82" y="2284135"/>
            <a:ext cx="4340118" cy="40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3278" y="496685"/>
            <a:ext cx="3510822" cy="950027"/>
          </a:xfrm>
        </p:spPr>
        <p:txBody>
          <a:bodyPr/>
          <a:lstStyle/>
          <a:p>
            <a:pPr algn="ctr"/>
            <a:r>
              <a:rPr lang="en-US" dirty="0"/>
              <a:t>AGILE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" b="10857"/>
          <a:stretch/>
        </p:blipFill>
        <p:spPr>
          <a:xfrm>
            <a:off x="1039769" y="209006"/>
            <a:ext cx="10692416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09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96785" y="4909242"/>
            <a:ext cx="2438400" cy="69711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Story points*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6785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2798" y="6858000"/>
            <a:ext cx="5121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https://habr.com/ru/company/simbirsoft/blog/317916/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21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9510"/>
          <a:stretch/>
        </p:blipFill>
        <p:spPr>
          <a:xfrm>
            <a:off x="1195110" y="0"/>
            <a:ext cx="10689409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305581" y="2617316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TRELLO</a:t>
            </a:r>
            <a:endParaRPr lang="ru-RU" b="1" u="sng" dirty="0"/>
          </a:p>
        </p:txBody>
      </p:sp>
    </p:spTree>
    <p:extLst>
      <p:ext uri="{BB962C8B-B14F-4D97-AF65-F5344CB8AC3E}">
        <p14:creationId xmlns:p14="http://schemas.microsoft.com/office/powerpoint/2010/main" val="3324525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44790" y="188685"/>
            <a:ext cx="110649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+mj-lt"/>
              </a:rPr>
              <a:t>Scrum or Kanban, what’s the difference?</a:t>
            </a:r>
          </a:p>
          <a:p>
            <a:pPr algn="ctr"/>
            <a:r>
              <a:rPr lang="ru-RU" sz="4800" dirty="0">
                <a:latin typeface="+mj-lt"/>
              </a:rPr>
              <a:t>Разница №1 Роли…</a:t>
            </a:r>
          </a:p>
        </p:txBody>
      </p:sp>
      <p:pic>
        <p:nvPicPr>
          <p:cNvPr id="4098" name="Picture 2" descr="Positive office employees with laptops discussing ideas Premium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b="6486"/>
          <a:stretch/>
        </p:blipFill>
        <p:spPr bwMode="auto">
          <a:xfrm>
            <a:off x="6770928" y="1895928"/>
            <a:ext cx="4819184" cy="418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trategy planning meeting Premium V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r="4975"/>
          <a:stretch/>
        </p:blipFill>
        <p:spPr bwMode="auto">
          <a:xfrm>
            <a:off x="1655745" y="1758345"/>
            <a:ext cx="4804228" cy="431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655745" y="6194363"/>
            <a:ext cx="4438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ProductOwner</a:t>
            </a:r>
            <a:r>
              <a:rPr lang="en-US" dirty="0"/>
              <a:t> | </a:t>
            </a:r>
            <a:r>
              <a:rPr lang="en-US" dirty="0" err="1"/>
              <a:t>ScrumMaster</a:t>
            </a:r>
            <a:r>
              <a:rPr lang="en-US" dirty="0"/>
              <a:t> | </a:t>
            </a:r>
            <a:r>
              <a:rPr lang="en-US" dirty="0" err="1"/>
              <a:t>DevTeam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648709" y="6215136"/>
            <a:ext cx="1542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 necessary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29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44790" y="188685"/>
            <a:ext cx="1106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+mj-lt"/>
              </a:rPr>
              <a:t>Разница №</a:t>
            </a:r>
            <a:r>
              <a:rPr lang="en-US" sz="3600" dirty="0">
                <a:latin typeface="+mj-lt"/>
              </a:rPr>
              <a:t>2 </a:t>
            </a:r>
            <a:r>
              <a:rPr lang="ru-RU" sz="3600" dirty="0">
                <a:latin typeface="+mj-lt"/>
              </a:rPr>
              <a:t>Итерации…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648709" y="6215136"/>
            <a:ext cx="1542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 necessary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83" y="978655"/>
            <a:ext cx="9505950" cy="2400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4738"/>
          <a:stretch/>
        </p:blipFill>
        <p:spPr>
          <a:xfrm>
            <a:off x="1689100" y="3736521"/>
            <a:ext cx="8760279" cy="29735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5" y="606416"/>
            <a:ext cx="1619250" cy="457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0" y="3365557"/>
            <a:ext cx="1647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4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44790" y="188685"/>
            <a:ext cx="110649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latin typeface="+mj-lt"/>
              </a:rPr>
              <a:t>Разница №3</a:t>
            </a:r>
            <a:r>
              <a:rPr lang="en-US" sz="4800" dirty="0">
                <a:latin typeface="+mj-lt"/>
              </a:rPr>
              <a:t> </a:t>
            </a:r>
            <a:r>
              <a:rPr lang="ru-RU" sz="4800" dirty="0">
                <a:latin typeface="+mj-lt"/>
              </a:rPr>
              <a:t>Ограничения задач…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5893" y="6858000"/>
            <a:ext cx="116259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Таким образом, и </a:t>
            </a:r>
            <a:r>
              <a:rPr lang="ru-RU" dirty="0" err="1"/>
              <a:t>Scrum</a:t>
            </a:r>
            <a:r>
              <a:rPr lang="ru-RU" dirty="0"/>
              <a:t>, и </a:t>
            </a:r>
            <a:r>
              <a:rPr lang="ru-RU" dirty="0" err="1"/>
              <a:t>Kanban</a:t>
            </a:r>
            <a:r>
              <a:rPr lang="ru-RU" dirty="0"/>
              <a:t>, ограничивают незавершенную работу, но по-разному. </a:t>
            </a:r>
            <a:r>
              <a:rPr lang="ru-RU" dirty="0" err="1"/>
              <a:t>Scrumкоманды</a:t>
            </a:r>
            <a:r>
              <a:rPr lang="ru-RU" dirty="0"/>
              <a:t> обычно измеряют производительность (</a:t>
            </a:r>
            <a:r>
              <a:rPr lang="ru-RU" dirty="0" err="1"/>
              <a:t>velocity</a:t>
            </a:r>
            <a:r>
              <a:rPr lang="ru-RU" dirty="0"/>
              <a:t>) – сколько задач (или соответствующих единиц, таких как "</a:t>
            </a:r>
            <a:r>
              <a:rPr lang="ru-RU" dirty="0" err="1"/>
              <a:t>story</a:t>
            </a:r>
            <a:r>
              <a:rPr lang="ru-RU" dirty="0"/>
              <a:t> </a:t>
            </a:r>
            <a:r>
              <a:rPr lang="ru-RU" dirty="0" err="1"/>
              <a:t>points</a:t>
            </a:r>
            <a:r>
              <a:rPr lang="ru-RU" dirty="0"/>
              <a:t>") выполняется за одну итерацию. После того, как команда узнает свою производительность, это значение считается границей незавершенной работы (или, во всяком случае, значение, к которому стремятся). Команда, у которой средняя производительность 10, как правило, не назначает более десяти задач (или </a:t>
            </a:r>
            <a:r>
              <a:rPr lang="ru-RU" dirty="0" err="1"/>
              <a:t>story</a:t>
            </a:r>
            <a:r>
              <a:rPr lang="ru-RU" dirty="0"/>
              <a:t> </a:t>
            </a:r>
            <a:r>
              <a:rPr lang="ru-RU" dirty="0" err="1"/>
              <a:t>points</a:t>
            </a:r>
            <a:r>
              <a:rPr lang="ru-RU" dirty="0"/>
              <a:t>) в рамках одного спринта. Таким образом, в </a:t>
            </a:r>
            <a:r>
              <a:rPr lang="ru-RU" dirty="0" err="1"/>
              <a:t>Scrum</a:t>
            </a:r>
            <a:r>
              <a:rPr lang="ru-RU" dirty="0"/>
              <a:t>-е незавершенная работа ограничена за единицу времени. В </a:t>
            </a:r>
            <a:r>
              <a:rPr lang="ru-RU" dirty="0" err="1"/>
              <a:t>Kanban</a:t>
            </a:r>
            <a:r>
              <a:rPr lang="ru-RU" dirty="0"/>
              <a:t>-е </a:t>
            </a:r>
            <a:r>
              <a:rPr lang="ru-RU" dirty="0" err="1"/>
              <a:t>незавершѐнная</a:t>
            </a:r>
            <a:r>
              <a:rPr lang="ru-RU" dirty="0"/>
              <a:t> работа ограничена по каждому из статусов.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83533" y="5609197"/>
            <a:ext cx="10324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говорит, что именно команда определяет, какой объем работы взять на спринт. Так, а сколько же брать?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Kanban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говорит, что вы должны ограничивать НЗР. А какое же установить ограничение?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4" y="1325091"/>
            <a:ext cx="9901011" cy="39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11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16402" y="373351"/>
            <a:ext cx="1106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+mj-lt"/>
              </a:rPr>
              <a:t>Разница №4</a:t>
            </a:r>
            <a:r>
              <a:rPr lang="en-US" sz="3600" dirty="0">
                <a:latin typeface="+mj-lt"/>
              </a:rPr>
              <a:t> Scrum </a:t>
            </a:r>
            <a:r>
              <a:rPr lang="ru-RU" sz="3600" dirty="0">
                <a:latin typeface="+mj-lt"/>
              </a:rPr>
              <a:t>против изменений в ходе итерации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2908" y="6879771"/>
            <a:ext cx="116259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Scrum</a:t>
            </a:r>
            <a:r>
              <a:rPr lang="ru-RU" b="1" dirty="0"/>
              <a:t>-команда</a:t>
            </a:r>
            <a:r>
              <a:rPr lang="ru-RU" dirty="0"/>
              <a:t>, как правило, говорит что-то вроде "Нет, извините, мы обещали выполнить только A + B + C + D в этом спринте. Но вы легко можете добавить E в </a:t>
            </a:r>
            <a:r>
              <a:rPr lang="ru-RU" dirty="0" err="1"/>
              <a:t>Product</a:t>
            </a:r>
            <a:r>
              <a:rPr lang="ru-RU" dirty="0"/>
              <a:t> </a:t>
            </a:r>
            <a:r>
              <a:rPr lang="ru-RU" dirty="0" err="1"/>
              <a:t>Backlog</a:t>
            </a:r>
            <a:r>
              <a:rPr lang="ru-RU" dirty="0"/>
              <a:t>. Если же </a:t>
            </a:r>
            <a:r>
              <a:rPr lang="ru-RU" dirty="0" err="1"/>
              <a:t>Product</a:t>
            </a:r>
            <a:r>
              <a:rPr lang="ru-RU" dirty="0"/>
              <a:t> </a:t>
            </a:r>
            <a:r>
              <a:rPr lang="ru-RU" dirty="0" err="1"/>
              <a:t>Owner</a:t>
            </a:r>
            <a:r>
              <a:rPr lang="ru-RU" dirty="0"/>
              <a:t> решит, что у этой задачи высокий приоритет, мы возьмем ее в следующий спринт". </a:t>
            </a:r>
          </a:p>
          <a:p>
            <a:r>
              <a:rPr lang="ru-RU" b="1" dirty="0" err="1"/>
              <a:t>Kanban</a:t>
            </a:r>
            <a:r>
              <a:rPr lang="ru-RU" dirty="0"/>
              <a:t> может сказать "Да, пожалуйста, добавляйте Е в колонку "В планах". Но в этой колонке может быть не больше двух элементов, так что в этом случае вам придется убрать C или D. Сейчас мы работаем над А и В, но как только у нас появится возможность, мы возьмем верхний элемент из колонки "В планах".</a:t>
            </a:r>
          </a:p>
          <a:p>
            <a:r>
              <a:rPr lang="ru-RU" dirty="0"/>
              <a:t>В </a:t>
            </a:r>
            <a:r>
              <a:rPr lang="ru-RU" dirty="0" err="1"/>
              <a:t>Scrum</a:t>
            </a:r>
            <a:r>
              <a:rPr lang="ru-RU" dirty="0"/>
              <a:t>-е </a:t>
            </a:r>
            <a:r>
              <a:rPr lang="ru-RU" b="1" dirty="0" err="1"/>
              <a:t>Product</a:t>
            </a:r>
            <a:r>
              <a:rPr lang="ru-RU" b="1" dirty="0"/>
              <a:t> </a:t>
            </a:r>
            <a:r>
              <a:rPr lang="ru-RU" b="1" dirty="0" err="1"/>
              <a:t>Owner</a:t>
            </a:r>
            <a:r>
              <a:rPr lang="ru-RU" b="1" dirty="0"/>
              <a:t> </a:t>
            </a:r>
            <a:r>
              <a:rPr lang="ru-RU" dirty="0"/>
              <a:t>не может трогать </a:t>
            </a:r>
            <a:r>
              <a:rPr lang="ru-RU" dirty="0" err="1"/>
              <a:t>Scrum</a:t>
            </a:r>
            <a:r>
              <a:rPr lang="ru-RU" dirty="0"/>
              <a:t>-доску, так как команда взяла на себя обязательства по конкретному набору элементов на итерацию. В </a:t>
            </a:r>
            <a:r>
              <a:rPr lang="ru-RU" dirty="0" err="1"/>
              <a:t>Kanban</a:t>
            </a:r>
            <a:r>
              <a:rPr lang="ru-RU" dirty="0"/>
              <a:t>-е вы должны установить собственные правила для тех, кому разрешено изменять то, что на доске. Как правило, </a:t>
            </a:r>
            <a:r>
              <a:rPr lang="ru-RU" dirty="0" err="1"/>
              <a:t>Product</a:t>
            </a:r>
            <a:r>
              <a:rPr lang="ru-RU" dirty="0"/>
              <a:t> </a:t>
            </a:r>
            <a:r>
              <a:rPr lang="ru-RU" dirty="0" err="1"/>
              <a:t>Owner</a:t>
            </a:r>
            <a:r>
              <a:rPr lang="ru-RU" dirty="0"/>
              <a:t>-у дается крайняя левая колонка вроде "В планах" или "Готово к работе (</a:t>
            </a:r>
            <a:r>
              <a:rPr lang="ru-RU" dirty="0" err="1"/>
              <a:t>Ready</a:t>
            </a:r>
            <a:r>
              <a:rPr lang="ru-RU" dirty="0"/>
              <a:t>)", или "</a:t>
            </a:r>
            <a:r>
              <a:rPr lang="ru-RU" dirty="0" err="1"/>
              <a:t>Backlog</a:t>
            </a:r>
            <a:r>
              <a:rPr lang="ru-RU" dirty="0"/>
              <a:t>", или "Предложение (</a:t>
            </a:r>
            <a:r>
              <a:rPr lang="ru-RU" dirty="0" err="1"/>
              <a:t>Proposed</a:t>
            </a:r>
            <a:r>
              <a:rPr lang="ru-RU" dirty="0"/>
              <a:t>)", где он может вносить какие угодно изменения.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20" y="2188512"/>
            <a:ext cx="5123543" cy="31938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863" y="2128065"/>
            <a:ext cx="5172679" cy="33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9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16402" y="357795"/>
            <a:ext cx="11375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+mj-lt"/>
              </a:rPr>
              <a:t>Разница №5</a:t>
            </a:r>
            <a:r>
              <a:rPr lang="en-US" sz="3600" dirty="0">
                <a:latin typeface="+mj-lt"/>
              </a:rPr>
              <a:t> </a:t>
            </a:r>
            <a:endParaRPr lang="ru-RU" sz="3600" dirty="0">
              <a:latin typeface="+mj-lt"/>
            </a:endParaRPr>
          </a:p>
          <a:p>
            <a:pPr algn="ctr"/>
            <a:r>
              <a:rPr lang="en-US" sz="3600" dirty="0">
                <a:latin typeface="+mj-lt"/>
              </a:rPr>
              <a:t>Scrum </a:t>
            </a:r>
            <a:r>
              <a:rPr lang="ru-RU" sz="3600" dirty="0">
                <a:latin typeface="+mj-lt"/>
              </a:rPr>
              <a:t>доска очищается каждую итерацию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13" y="2031319"/>
            <a:ext cx="9248775" cy="18954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37" y="4088493"/>
            <a:ext cx="3710094" cy="27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9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87590" y="2971073"/>
            <a:ext cx="110649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latin typeface="+mj-lt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67798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50027"/>
          </a:xfrm>
        </p:spPr>
        <p:txBody>
          <a:bodyPr/>
          <a:lstStyle/>
          <a:p>
            <a:pPr algn="ctr"/>
            <a:r>
              <a:rPr lang="ru-RU" dirty="0"/>
              <a:t>План: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понятия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Waterfall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Spiral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Гибкие подходы</a:t>
            </a:r>
          </a:p>
          <a:p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4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50027"/>
          </a:xfrm>
        </p:spPr>
        <p:txBody>
          <a:bodyPr/>
          <a:lstStyle/>
          <a:p>
            <a:pPr algn="ctr"/>
            <a:r>
              <a:rPr lang="ru-RU" dirty="0"/>
              <a:t>Основные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8353" y="1737360"/>
            <a:ext cx="10384971" cy="427155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жизненного цикла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общее описание того, как происходит процесс разработки.</a:t>
            </a:r>
          </a:p>
          <a:p>
            <a:pPr marL="0" indent="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 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более детализированный набор правил, практик и принципов, как способ реализации той или иной модели. Например, методология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Скрам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реализует итеративную модель разработки.</a:t>
            </a:r>
          </a:p>
          <a:p>
            <a:pPr marL="0" indent="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 процессов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грубо говоря, это методология, содержащая большое количество правил, но в которой необязательно использовать их все, а можно выбрать только то, что нужно и построить свой процесс разработки. Имеют в своём составе специальные приложения, позволяющие просматривать и редактировать правила. Примеры: RUP,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EssUp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7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50027"/>
          </a:xfrm>
        </p:spPr>
        <p:txBody>
          <a:bodyPr/>
          <a:lstStyle/>
          <a:p>
            <a:pPr algn="ctr"/>
            <a:r>
              <a:rPr lang="en-US" dirty="0" err="1"/>
              <a:t>WaterFALL</a:t>
            </a:r>
            <a:endParaRPr lang="ru-RU" dirty="0"/>
          </a:p>
        </p:txBody>
      </p:sp>
      <p:sp>
        <p:nvSpPr>
          <p:cNvPr id="6" name="Стрелка углом вверх 5"/>
          <p:cNvSpPr/>
          <p:nvPr/>
        </p:nvSpPr>
        <p:spPr>
          <a:xfrm rot="5400000">
            <a:off x="1826279" y="2331300"/>
            <a:ext cx="708576" cy="80803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Группа 6"/>
          <p:cNvGrpSpPr/>
          <p:nvPr/>
        </p:nvGrpSpPr>
        <p:grpSpPr>
          <a:xfrm>
            <a:off x="1156324" y="1707711"/>
            <a:ext cx="1571380" cy="641976"/>
            <a:chOff x="1506657" y="1304107"/>
            <a:chExt cx="1571380" cy="641976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1506657" y="1304107"/>
              <a:ext cx="1571380" cy="64197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Скругленный прямоугольник 5"/>
            <p:cNvSpPr txBox="1"/>
            <p:nvPr/>
          </p:nvSpPr>
          <p:spPr>
            <a:xfrm>
              <a:off x="1538001" y="1335451"/>
              <a:ext cx="1508692" cy="5792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Анализ требований</a:t>
              </a:r>
              <a:r>
                <a: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(TL)</a:t>
              </a:r>
              <a:endParaRPr lang="ru-RU" sz="15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Стрелка углом вверх 9"/>
          <p:cNvSpPr/>
          <p:nvPr/>
        </p:nvSpPr>
        <p:spPr>
          <a:xfrm rot="5400000">
            <a:off x="3254541" y="3241345"/>
            <a:ext cx="708576" cy="80803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Группа 10"/>
          <p:cNvGrpSpPr/>
          <p:nvPr/>
        </p:nvGrpSpPr>
        <p:grpSpPr>
          <a:xfrm>
            <a:off x="2584586" y="2617756"/>
            <a:ext cx="1571380" cy="641976"/>
            <a:chOff x="1506657" y="1304107"/>
            <a:chExt cx="1571380" cy="641976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1506657" y="1304107"/>
              <a:ext cx="1571380" cy="64197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Скругленный прямоугольник 5"/>
            <p:cNvSpPr txBox="1"/>
            <p:nvPr/>
          </p:nvSpPr>
          <p:spPr>
            <a:xfrm>
              <a:off x="1538001" y="1335451"/>
              <a:ext cx="1508692" cy="5792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5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Проектирование</a:t>
              </a:r>
            </a:p>
          </p:txBody>
        </p:sp>
      </p:grpSp>
      <p:sp>
        <p:nvSpPr>
          <p:cNvPr id="18" name="Стрелка углом вверх 17"/>
          <p:cNvSpPr/>
          <p:nvPr/>
        </p:nvSpPr>
        <p:spPr>
          <a:xfrm rot="5400000">
            <a:off x="4682804" y="4141057"/>
            <a:ext cx="708576" cy="80803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Группа 18"/>
          <p:cNvGrpSpPr/>
          <p:nvPr/>
        </p:nvGrpSpPr>
        <p:grpSpPr>
          <a:xfrm>
            <a:off x="4012849" y="3517468"/>
            <a:ext cx="1571380" cy="641976"/>
            <a:chOff x="1506657" y="1304107"/>
            <a:chExt cx="1571380" cy="641976"/>
          </a:xfrm>
        </p:grpSpPr>
        <p:sp>
          <p:nvSpPr>
            <p:cNvPr id="20" name="Скругленный прямоугольник 19"/>
            <p:cNvSpPr/>
            <p:nvPr/>
          </p:nvSpPr>
          <p:spPr>
            <a:xfrm>
              <a:off x="1506657" y="1304107"/>
              <a:ext cx="1571380" cy="64197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Скругленный прямоугольник 5"/>
            <p:cNvSpPr txBox="1"/>
            <p:nvPr/>
          </p:nvSpPr>
          <p:spPr>
            <a:xfrm>
              <a:off x="1538001" y="1335451"/>
              <a:ext cx="1508692" cy="5792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5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Разработка</a:t>
              </a:r>
            </a:p>
          </p:txBody>
        </p:sp>
      </p:grpSp>
      <p:sp>
        <p:nvSpPr>
          <p:cNvPr id="22" name="Стрелка углом вверх 21"/>
          <p:cNvSpPr/>
          <p:nvPr/>
        </p:nvSpPr>
        <p:spPr>
          <a:xfrm rot="5400000">
            <a:off x="6148395" y="5040769"/>
            <a:ext cx="708576" cy="80803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3" name="Группа 22"/>
          <p:cNvGrpSpPr/>
          <p:nvPr/>
        </p:nvGrpSpPr>
        <p:grpSpPr>
          <a:xfrm>
            <a:off x="5478440" y="4417180"/>
            <a:ext cx="1571380" cy="641976"/>
            <a:chOff x="1506657" y="1304107"/>
            <a:chExt cx="1571380" cy="641976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1506657" y="1304107"/>
              <a:ext cx="1571380" cy="64197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Скругленный прямоугольник 5"/>
            <p:cNvSpPr txBox="1"/>
            <p:nvPr/>
          </p:nvSpPr>
          <p:spPr>
            <a:xfrm>
              <a:off x="1538001" y="1335451"/>
              <a:ext cx="1508692" cy="5792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5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Тестирование</a:t>
              </a:r>
              <a:r>
                <a:rPr lang="en-US" sz="15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(G)</a:t>
              </a:r>
              <a:endParaRPr lang="ru-RU" sz="15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Стрелка углом вверх 25"/>
          <p:cNvSpPr/>
          <p:nvPr/>
        </p:nvSpPr>
        <p:spPr>
          <a:xfrm rot="5400000">
            <a:off x="7561734" y="5940481"/>
            <a:ext cx="708576" cy="80803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Группа 26"/>
          <p:cNvGrpSpPr/>
          <p:nvPr/>
        </p:nvGrpSpPr>
        <p:grpSpPr>
          <a:xfrm>
            <a:off x="6891779" y="5316892"/>
            <a:ext cx="1571380" cy="641976"/>
            <a:chOff x="1506657" y="1304107"/>
            <a:chExt cx="1571380" cy="641976"/>
          </a:xfrm>
        </p:grpSpPr>
        <p:sp>
          <p:nvSpPr>
            <p:cNvPr id="28" name="Скругленный прямоугольник 27"/>
            <p:cNvSpPr/>
            <p:nvPr/>
          </p:nvSpPr>
          <p:spPr>
            <a:xfrm>
              <a:off x="1506657" y="1304107"/>
              <a:ext cx="1571380" cy="64197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Скругленный прямоугольник 5"/>
            <p:cNvSpPr txBox="1"/>
            <p:nvPr/>
          </p:nvSpPr>
          <p:spPr>
            <a:xfrm>
              <a:off x="1538001" y="1335451"/>
              <a:ext cx="1508692" cy="5792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5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Тех поддержка</a:t>
              </a:r>
            </a:p>
          </p:txBody>
        </p:sp>
      </p:grpSp>
      <p:pic>
        <p:nvPicPr>
          <p:cNvPr id="1026" name="Picture 2" descr="Winston W Royce - Alchetron, The Free Social Encyclo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98" y="1914357"/>
            <a:ext cx="1918074" cy="225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Прямоугольник 29"/>
          <p:cNvSpPr/>
          <p:nvPr/>
        </p:nvSpPr>
        <p:spPr>
          <a:xfrm>
            <a:off x="5106638" y="4233312"/>
            <a:ext cx="3213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Уинстон Уокер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Ройс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03" y="1332412"/>
            <a:ext cx="3972941" cy="349051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38" y="1227765"/>
            <a:ext cx="3853091" cy="3853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503" y="1420869"/>
            <a:ext cx="4021903" cy="26289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664" y="1568448"/>
            <a:ext cx="5779665" cy="2145936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800" y="1395850"/>
            <a:ext cx="3883127" cy="2557181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809" y="1123968"/>
            <a:ext cx="4702813" cy="3100944"/>
          </a:xfrm>
          <a:prstGeom prst="rect">
            <a:avLst/>
          </a:prstGeom>
        </p:spPr>
      </p:pic>
      <p:grpSp>
        <p:nvGrpSpPr>
          <p:cNvPr id="40" name="Группа 39"/>
          <p:cNvGrpSpPr/>
          <p:nvPr/>
        </p:nvGrpSpPr>
        <p:grpSpPr>
          <a:xfrm>
            <a:off x="8297562" y="6185260"/>
            <a:ext cx="1571380" cy="641976"/>
            <a:chOff x="1506657" y="1304107"/>
            <a:chExt cx="1571380" cy="641976"/>
          </a:xfrm>
        </p:grpSpPr>
        <p:sp>
          <p:nvSpPr>
            <p:cNvPr id="41" name="Скругленный прямоугольник 40"/>
            <p:cNvSpPr/>
            <p:nvPr/>
          </p:nvSpPr>
          <p:spPr>
            <a:xfrm>
              <a:off x="1506657" y="1304107"/>
              <a:ext cx="1571380" cy="64197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42" name="Скругленный прямоугольник 5"/>
            <p:cNvSpPr txBox="1"/>
            <p:nvPr/>
          </p:nvSpPr>
          <p:spPr>
            <a:xfrm>
              <a:off x="1538001" y="1335451"/>
              <a:ext cx="1508692" cy="57928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Смерть ПО</a:t>
              </a:r>
              <a:endParaRPr lang="ru-RU" sz="15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33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3.75E-6 0.15625 C 3.75E-6 0.22639 -0.08972 0.31273 -0.16237 0.31273 L -0.32474 0.3127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1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1.04167E-6 0.15625 C -1.04167E-6 0.22639 -0.08971 0.31273 -0.16237 0.31273 L -0.32474 0.3127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6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4741" y="147254"/>
            <a:ext cx="10178322" cy="950027"/>
          </a:xfrm>
        </p:spPr>
        <p:txBody>
          <a:bodyPr/>
          <a:lstStyle/>
          <a:p>
            <a:pPr algn="ctr"/>
            <a:r>
              <a:rPr lang="en-US" dirty="0"/>
              <a:t>RUP</a:t>
            </a:r>
            <a:endParaRPr lang="ru-RU" dirty="0"/>
          </a:p>
        </p:txBody>
      </p:sp>
      <p:pic>
        <p:nvPicPr>
          <p:cNvPr id="2052" name="Picture 4" descr="https://upload.wikimedia.org/wikipedia/ru/d/da/RUP_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931189"/>
            <a:ext cx="8318500" cy="52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4924" y="0"/>
            <a:ext cx="10178322" cy="950027"/>
          </a:xfrm>
        </p:spPr>
        <p:txBody>
          <a:bodyPr/>
          <a:lstStyle/>
          <a:p>
            <a:pPr algn="ctr"/>
            <a:r>
              <a:rPr lang="ru-RU" dirty="0"/>
              <a:t>Спираль</a:t>
            </a:r>
          </a:p>
        </p:txBody>
      </p:sp>
      <p:pic>
        <p:nvPicPr>
          <p:cNvPr id="3074" name="Picture 2" descr="spi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45" y="1107347"/>
            <a:ext cx="5027233" cy="486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8084" y="6992035"/>
            <a:ext cx="7404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https://qalight.com.ua/baza-znaniy/spiralnaya-model-spiral-model/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C976E-ABE8-4C08-A6E6-2EA9B1813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57" y="1285875"/>
            <a:ext cx="3762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1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21862 -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69699" y="263100"/>
            <a:ext cx="62344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 –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экстремальное программирование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887387"/>
              </p:ext>
            </p:extLst>
          </p:nvPr>
        </p:nvGraphicFramePr>
        <p:xfrm>
          <a:off x="1013095" y="1163804"/>
          <a:ext cx="10782664" cy="5190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666">
                  <a:extLst>
                    <a:ext uri="{9D8B030D-6E8A-4147-A177-3AD203B41FA5}">
                      <a16:colId xmlns:a16="http://schemas.microsoft.com/office/drawing/2014/main" val="2994056485"/>
                    </a:ext>
                  </a:extLst>
                </a:gridCol>
                <a:gridCol w="2695666">
                  <a:extLst>
                    <a:ext uri="{9D8B030D-6E8A-4147-A177-3AD203B41FA5}">
                      <a16:colId xmlns:a16="http://schemas.microsoft.com/office/drawing/2014/main" val="666035329"/>
                    </a:ext>
                  </a:extLst>
                </a:gridCol>
                <a:gridCol w="2695666">
                  <a:extLst>
                    <a:ext uri="{9D8B030D-6E8A-4147-A177-3AD203B41FA5}">
                      <a16:colId xmlns:a16="http://schemas.microsoft.com/office/drawing/2014/main" val="1524779128"/>
                    </a:ext>
                  </a:extLst>
                </a:gridCol>
                <a:gridCol w="2695666">
                  <a:extLst>
                    <a:ext uri="{9D8B030D-6E8A-4147-A177-3AD203B41FA5}">
                      <a16:colId xmlns:a16="http://schemas.microsoft.com/office/drawing/2014/main" val="3870456817"/>
                    </a:ext>
                  </a:extLst>
                </a:gridCol>
              </a:tblGrid>
              <a:tr h="937671">
                <a:tc>
                  <a:txBody>
                    <a:bodyPr/>
                    <a:lstStyle/>
                    <a:p>
                      <a:r>
                        <a:rPr lang="ru-RU" dirty="0"/>
                        <a:t>Короткий цикл обратной связи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Непрерывный процесс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Понимание, разделяемое</a:t>
                      </a:r>
                      <a:r>
                        <a:rPr lang="ru-RU" baseline="0" dirty="0"/>
                        <a:t> всеми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Социальная</a:t>
                      </a:r>
                      <a:r>
                        <a:rPr lang="ru-RU" baseline="0" dirty="0"/>
                        <a:t> защищенность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60733"/>
                  </a:ext>
                </a:extLst>
              </a:tr>
              <a:tr h="93767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через тестирование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Непрерывная интеграция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Простота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</a:t>
                      </a:r>
                      <a:r>
                        <a:rPr lang="ru-RU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часова</a:t>
                      </a: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рабочая неделя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51783"/>
                  </a:ext>
                </a:extLst>
              </a:tr>
              <a:tr h="93767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Игра в планирование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Рефакторинг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Метафора системы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772314"/>
                  </a:ext>
                </a:extLst>
              </a:tr>
              <a:tr h="93767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Заказчик всегда рядом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Частые небольшие релизы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Коллективное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владение кодом, 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review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189855"/>
                  </a:ext>
                </a:extLst>
              </a:tr>
              <a:tr h="93767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Парное программирование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Частые небольшие релизы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Стандарты,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соглашения о кодировании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94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6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30218" y="324406"/>
            <a:ext cx="3510822" cy="950027"/>
          </a:xfrm>
        </p:spPr>
        <p:txBody>
          <a:bodyPr/>
          <a:lstStyle/>
          <a:p>
            <a:pPr algn="ctr"/>
            <a:r>
              <a:rPr lang="en-US" dirty="0"/>
              <a:t>Game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81677" y="1588823"/>
            <a:ext cx="97851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z-Cyrl-UZ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 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Аналитик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A436A9-B32F-C209-E467-9EE7B768DE94}"/>
              </a:ext>
            </a:extLst>
          </p:cNvPr>
          <p:cNvSpPr/>
          <p:nvPr/>
        </p:nvSpPr>
        <p:spPr>
          <a:xfrm>
            <a:off x="933313" y="2672654"/>
            <a:ext cx="1076835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Две и более команды.</a:t>
            </a:r>
          </a:p>
          <a:p>
            <a:pPr marL="742950" indent="-74295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каждой команды будет картина, которую нужно описать на бумаге. (15 мин.)</a:t>
            </a:r>
          </a:p>
          <a:p>
            <a:pPr marL="742950" indent="-74295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команда должна нарисовать объект, описанный словами первой команды и наоборот (15 мин.)</a:t>
            </a:r>
          </a:p>
        </p:txBody>
      </p:sp>
    </p:spTree>
    <p:extLst>
      <p:ext uri="{BB962C8B-B14F-4D97-AF65-F5344CB8AC3E}">
        <p14:creationId xmlns:p14="http://schemas.microsoft.com/office/powerpoint/2010/main" val="82870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30218" y="324406"/>
            <a:ext cx="3510822" cy="950027"/>
          </a:xfrm>
        </p:spPr>
        <p:txBody>
          <a:bodyPr/>
          <a:lstStyle/>
          <a:p>
            <a:pPr algn="ctr"/>
            <a:r>
              <a:rPr lang="en-US" dirty="0"/>
              <a:t>Game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A9EBBB-1E95-D502-DA41-A44D338E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0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674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2332</TotalTime>
  <Words>735</Words>
  <Application>Microsoft Office PowerPoint</Application>
  <PresentationFormat>Широкоэкранный</PresentationFormat>
  <Paragraphs>76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Corbel</vt:lpstr>
      <vt:lpstr>Gill Sans MT</vt:lpstr>
      <vt:lpstr>Impact</vt:lpstr>
      <vt:lpstr>Times New Roman</vt:lpstr>
      <vt:lpstr>Badge</vt:lpstr>
      <vt:lpstr>QA</vt:lpstr>
      <vt:lpstr>План:</vt:lpstr>
      <vt:lpstr>Основные понятия</vt:lpstr>
      <vt:lpstr>WaterFALL</vt:lpstr>
      <vt:lpstr>RUP</vt:lpstr>
      <vt:lpstr>Спираль</vt:lpstr>
      <vt:lpstr>Презентация PowerPoint</vt:lpstr>
      <vt:lpstr>Game</vt:lpstr>
      <vt:lpstr>Game</vt:lpstr>
      <vt:lpstr>AGILE </vt:lpstr>
      <vt:lpstr>AGILE </vt:lpstr>
      <vt:lpstr>Story points*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</dc:title>
  <dc:creator>Пользователь</dc:creator>
  <cp:lastModifiedBy>Ойбек Бекчанов</cp:lastModifiedBy>
  <cp:revision>63</cp:revision>
  <dcterms:created xsi:type="dcterms:W3CDTF">2020-08-07T13:03:58Z</dcterms:created>
  <dcterms:modified xsi:type="dcterms:W3CDTF">2022-09-13T09:48:21Z</dcterms:modified>
</cp:coreProperties>
</file>